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8" r:id="rId8"/>
    <p:sldId id="279" r:id="rId9"/>
    <p:sldId id="262" r:id="rId10"/>
    <p:sldId id="263" r:id="rId11"/>
    <p:sldId id="264" r:id="rId12"/>
    <p:sldId id="265" r:id="rId13"/>
    <p:sldId id="266" r:id="rId14"/>
    <p:sldId id="276" r:id="rId15"/>
    <p:sldId id="267" r:id="rId16"/>
    <p:sldId id="274" r:id="rId17"/>
    <p:sldId id="268" r:id="rId18"/>
    <p:sldId id="269" r:id="rId19"/>
    <p:sldId id="270" r:id="rId20"/>
    <p:sldId id="275" r:id="rId21"/>
    <p:sldId id="273" r:id="rId22"/>
    <p:sldId id="272" r:id="rId23"/>
    <p:sldId id="271" r:id="rId24"/>
    <p:sldId id="277" r:id="rId25"/>
    <p:sldId id="280" r:id="rId26"/>
    <p:sldId id="281" r:id="rId27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sa Boomhower" initials="MB" lastIdx="3" clrIdx="0">
    <p:extLst>
      <p:ext uri="{19B8F6BF-5375-455C-9EA6-DF929625EA0E}">
        <p15:presenceInfo xmlns:p15="http://schemas.microsoft.com/office/powerpoint/2012/main" userId="S::Marisa.Boomhower@nysed.gov::4e9a7772-a03d-4cb9-b55a-851db84703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77" d="100"/>
          <a:sy n="77" d="100"/>
        </p:scale>
        <p:origin x="4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7378" y="3125740"/>
            <a:ext cx="8574622" cy="2616199"/>
          </a:xfrm>
        </p:spPr>
        <p:txBody>
          <a:bodyPr>
            <a:noAutofit/>
          </a:bodyPr>
          <a:lstStyle/>
          <a:p>
            <a:pPr algn="ctr"/>
            <a:r>
              <a:rPr lang="en-US" sz="8800" b="1" dirty="0">
                <a:solidFill>
                  <a:srgbClr val="0070C0"/>
                </a:solidFill>
              </a:rPr>
              <a:t>Fast Track Funding </a:t>
            </a:r>
            <a:br>
              <a:rPr lang="en-US" sz="8800" b="1" dirty="0">
                <a:solidFill>
                  <a:srgbClr val="0070C0"/>
                </a:solidFill>
              </a:rPr>
            </a:br>
            <a:r>
              <a:rPr lang="en-US" sz="8800" b="1" dirty="0">
                <a:solidFill>
                  <a:srgbClr val="0070C0"/>
                </a:solidFill>
              </a:rPr>
              <a:t>&amp; </a:t>
            </a:r>
            <a:br>
              <a:rPr lang="en-US" sz="8800" b="1" dirty="0">
                <a:solidFill>
                  <a:srgbClr val="0070C0"/>
                </a:solidFill>
              </a:rPr>
            </a:br>
            <a:r>
              <a:rPr lang="en-US" sz="8800" b="1" dirty="0">
                <a:solidFill>
                  <a:srgbClr val="0070C0"/>
                </a:solidFill>
              </a:rPr>
              <a:t>Programming</a:t>
            </a:r>
          </a:p>
        </p:txBody>
      </p:sp>
    </p:spTree>
    <p:extLst>
      <p:ext uri="{BB962C8B-B14F-4D97-AF65-F5344CB8AC3E}">
        <p14:creationId xmlns:p14="http://schemas.microsoft.com/office/powerpoint/2010/main" val="2210219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97" y="0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02060"/>
                </a:solidFill>
              </a:rPr>
              <a:t>Fast Track Math GRASP Packets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3287" y="2085108"/>
            <a:ext cx="10018713" cy="4240877"/>
          </a:xfrm>
          <a:solidFill>
            <a:schemeClr val="accent1">
              <a:lumMod val="50000"/>
            </a:schemeClr>
          </a:solidFill>
        </p:spPr>
        <p:txBody>
          <a:bodyPr anchor="t">
            <a:noAutofit/>
          </a:bodyPr>
          <a:lstStyle/>
          <a:p>
            <a:pPr lvl="0"/>
            <a:r>
              <a:rPr lang="en-US" sz="2800" b="1" dirty="0">
                <a:solidFill>
                  <a:schemeClr val="bg1"/>
                </a:solidFill>
              </a:rPr>
              <a:t>Fast Track Math GRASP Packets conforms to the two-week packet model;</a:t>
            </a:r>
          </a:p>
          <a:p>
            <a:pPr lvl="0"/>
            <a:r>
              <a:rPr lang="en-US" sz="1200" b="1" dirty="0">
                <a:solidFill>
                  <a:schemeClr val="bg1"/>
                </a:solidFill>
              </a:rPr>
              <a:t> </a:t>
            </a:r>
          </a:p>
          <a:p>
            <a:pPr lvl="0"/>
            <a:r>
              <a:rPr lang="en-US" sz="2800" b="1" dirty="0">
                <a:solidFill>
                  <a:schemeClr val="bg1"/>
                </a:solidFill>
              </a:rPr>
              <a:t>Documentation of student work must be kept for each completed packet. </a:t>
            </a:r>
            <a:r>
              <a:rPr lang="en-US" sz="2800" b="1" dirty="0">
                <a:solidFill>
                  <a:srgbClr val="FFFF00"/>
                </a:solidFill>
              </a:rPr>
              <a:t>Refer to Appendix 6</a:t>
            </a:r>
            <a:r>
              <a:rPr lang="en-US" sz="2800" b="1" dirty="0">
                <a:solidFill>
                  <a:schemeClr val="bg1"/>
                </a:solidFill>
              </a:rPr>
              <a:t>;  </a:t>
            </a:r>
          </a:p>
          <a:p>
            <a:pPr lvl="0"/>
            <a:endParaRPr lang="en-US" sz="1200" b="1" dirty="0">
              <a:solidFill>
                <a:schemeClr val="bg1"/>
              </a:solidFill>
            </a:endParaRPr>
          </a:p>
          <a:p>
            <a:pPr lvl="0"/>
            <a:r>
              <a:rPr lang="en-US" sz="2800" b="1" dirty="0">
                <a:solidFill>
                  <a:schemeClr val="bg1"/>
                </a:solidFill>
              </a:rPr>
              <a:t>The instructor is responsible  for reviewing the student’s work and assessing mastery of skills;   </a:t>
            </a:r>
          </a:p>
          <a:p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025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4064" y="-141316"/>
            <a:ext cx="10018713" cy="1047404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002060"/>
                </a:solidFill>
              </a:rPr>
              <a:t>Fast Track Math GRASP Packets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9789" y="773085"/>
            <a:ext cx="10762211" cy="6084916"/>
          </a:xfrm>
          <a:solidFill>
            <a:schemeClr val="accent1">
              <a:lumMod val="50000"/>
            </a:schemeClr>
          </a:solidFill>
        </p:spPr>
        <p:txBody>
          <a:bodyPr anchor="t">
            <a:noAutofit/>
          </a:bodyPr>
          <a:lstStyle/>
          <a:p>
            <a:pPr lvl="0"/>
            <a:r>
              <a:rPr lang="en-US" sz="2800" b="1" dirty="0">
                <a:solidFill>
                  <a:schemeClr val="bg1"/>
                </a:solidFill>
              </a:rPr>
              <a:t>ESL students preparing to take the HSE Math subtest may receive Fast Track GRASP  Math Packets;  </a:t>
            </a:r>
          </a:p>
          <a:p>
            <a:pPr lvl="0"/>
            <a:r>
              <a:rPr lang="en-US" sz="1200" b="1" dirty="0">
                <a:solidFill>
                  <a:schemeClr val="bg1"/>
                </a:solidFill>
              </a:rPr>
              <a:t>  </a:t>
            </a:r>
          </a:p>
          <a:p>
            <a:pPr lvl="0"/>
            <a:r>
              <a:rPr lang="en-US" sz="2800" b="1" dirty="0">
                <a:solidFill>
                  <a:schemeClr val="bg1"/>
                </a:solidFill>
              </a:rPr>
              <a:t>All teachers providing Fast Track GRASP Math packets must be adult education certified or K-12 NYSED certified; </a:t>
            </a:r>
          </a:p>
          <a:p>
            <a:pPr lvl="0"/>
            <a:endParaRPr lang="en-US" sz="1200" b="1" dirty="0">
              <a:solidFill>
                <a:schemeClr val="bg1"/>
              </a:solidFill>
            </a:endParaRPr>
          </a:p>
          <a:p>
            <a:pPr lvl="0"/>
            <a:r>
              <a:rPr lang="en-US" sz="2800" b="1" dirty="0">
                <a:solidFill>
                  <a:schemeClr val="bg1"/>
                </a:solidFill>
              </a:rPr>
              <a:t>A student roster, generated from the Instructional Offering in ASISTS must be maintained;   </a:t>
            </a:r>
          </a:p>
          <a:p>
            <a:pPr lvl="0"/>
            <a:endParaRPr lang="en-US" sz="1200" b="1" dirty="0">
              <a:solidFill>
                <a:schemeClr val="bg1"/>
              </a:solidFill>
            </a:endParaRPr>
          </a:p>
          <a:p>
            <a:pPr lvl="0"/>
            <a:r>
              <a:rPr lang="en-US" sz="2800" b="1" dirty="0">
                <a:solidFill>
                  <a:schemeClr val="bg1"/>
                </a:solidFill>
              </a:rPr>
              <a:t>Each teacher providing Fast Track Math GRASP packets must have a separate class code in ASISTS where </a:t>
            </a:r>
            <a:r>
              <a:rPr lang="en-US" sz="2800" b="1" u="sng" dirty="0">
                <a:solidFill>
                  <a:schemeClr val="bg1"/>
                </a:solidFill>
              </a:rPr>
              <a:t>Appendix 6</a:t>
            </a:r>
            <a:r>
              <a:rPr lang="en-US" sz="2800" b="1" dirty="0">
                <a:solidFill>
                  <a:schemeClr val="bg1"/>
                </a:solidFill>
              </a:rPr>
              <a:t> results are recorded. </a:t>
            </a:r>
          </a:p>
          <a:p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954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50771" y="781396"/>
            <a:ext cx="7074131" cy="59934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4064" y="-141316"/>
            <a:ext cx="10018713" cy="1047404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002060"/>
                </a:solidFill>
              </a:rPr>
              <a:t>Fast Track Math GRASP Packets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9530" y="1022465"/>
            <a:ext cx="6467780" cy="54910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87050" y="3975202"/>
            <a:ext cx="2176144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Fillable Form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307827" y="4697413"/>
            <a:ext cx="2176144" cy="1569660"/>
          </a:xfrm>
          <a:prstGeom prst="rect">
            <a:avLst/>
          </a:prstGeom>
          <a:solidFill>
            <a:srgbClr val="FFFF00"/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Completed by the Student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3033" y="4513811"/>
            <a:ext cx="5802283" cy="1936865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97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50771" y="781396"/>
            <a:ext cx="7074131" cy="59934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4064" y="-141316"/>
            <a:ext cx="10018713" cy="1047404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002060"/>
                </a:solidFill>
              </a:rPr>
              <a:t>Fast Track Math GRASP Packets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58342" y="5227583"/>
            <a:ext cx="3756458" cy="1077218"/>
          </a:xfrm>
          <a:prstGeom prst="rect">
            <a:avLst/>
          </a:prstGeom>
          <a:solidFill>
            <a:srgbClr val="FFFF00"/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Must be Signed by the Teacher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7724" y="2090737"/>
            <a:ext cx="6176356" cy="2676525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3358342" y="3366655"/>
            <a:ext cx="3807229" cy="1263534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897091" y="906087"/>
            <a:ext cx="3990109" cy="267765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Appendix 6 is signed and submitted by the teacher </a:t>
            </a:r>
            <a:r>
              <a:rPr lang="en-US" sz="2800" b="1" u="sng" dirty="0" smtClean="0">
                <a:solidFill>
                  <a:srgbClr val="C00000"/>
                </a:solidFill>
              </a:rPr>
              <a:t>ONLY</a:t>
            </a:r>
            <a:r>
              <a:rPr lang="en-US" sz="2800" b="1" dirty="0" smtClean="0">
                <a:solidFill>
                  <a:srgbClr val="C00000"/>
                </a:solidFill>
              </a:rPr>
              <a:t> when the teacher ascertains the student has mastered the skills in that packet </a:t>
            </a:r>
            <a:endParaRPr lang="en-U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343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4064" y="-141316"/>
            <a:ext cx="10018713" cy="1047404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002060"/>
                </a:solidFill>
              </a:rPr>
              <a:t>Fast Track Math GRASP Packets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9789" y="773084"/>
            <a:ext cx="10762211" cy="6084915"/>
          </a:xfrm>
          <a:solidFill>
            <a:schemeClr val="accent1">
              <a:lumMod val="50000"/>
            </a:schemeClr>
          </a:solidFill>
        </p:spPr>
        <p:txBody>
          <a:bodyPr anchor="t">
            <a:noAutofit/>
          </a:bodyPr>
          <a:lstStyle/>
          <a:p>
            <a:pPr lvl="0"/>
            <a:r>
              <a:rPr lang="en-US" sz="2800" b="1" dirty="0">
                <a:solidFill>
                  <a:schemeClr val="bg1"/>
                </a:solidFill>
              </a:rPr>
              <a:t>Two Packets per month </a:t>
            </a:r>
            <a:r>
              <a:rPr lang="en-US" sz="2800" b="1" u="sng" dirty="0">
                <a:solidFill>
                  <a:srgbClr val="FFFF00"/>
                </a:solidFill>
              </a:rPr>
              <a:t>maximum</a:t>
            </a:r>
          </a:p>
          <a:p>
            <a:pPr lvl="0"/>
            <a:endParaRPr lang="en-US" sz="1100" b="1" dirty="0">
              <a:solidFill>
                <a:schemeClr val="bg1"/>
              </a:solidFill>
            </a:endParaRPr>
          </a:p>
          <a:p>
            <a:pPr lvl="0"/>
            <a:r>
              <a:rPr lang="en-US" sz="2800" b="1" dirty="0">
                <a:solidFill>
                  <a:schemeClr val="bg1"/>
                </a:solidFill>
              </a:rPr>
              <a:t>Each Appendix 6 signed by the teacher is credited 24 contact hours in ASISTS</a:t>
            </a:r>
          </a:p>
          <a:p>
            <a:pPr lvl="0"/>
            <a:endParaRPr lang="en-US" sz="1100" b="1" dirty="0">
              <a:solidFill>
                <a:schemeClr val="bg1"/>
              </a:solidFill>
            </a:endParaRPr>
          </a:p>
          <a:p>
            <a:pPr lvl="0"/>
            <a:r>
              <a:rPr lang="en-US" sz="2800" b="1" dirty="0">
                <a:solidFill>
                  <a:schemeClr val="bg1"/>
                </a:solidFill>
              </a:rPr>
              <a:t>A “4” is entered into a Fast Track Math GRASP class in ASISTS</a:t>
            </a:r>
          </a:p>
          <a:p>
            <a:pPr lvl="0"/>
            <a:endParaRPr lang="en-US" sz="1100" b="1" dirty="0">
              <a:solidFill>
                <a:schemeClr val="bg1"/>
              </a:solidFill>
            </a:endParaRPr>
          </a:p>
          <a:p>
            <a:pPr lvl="0"/>
            <a:r>
              <a:rPr lang="en-US" sz="2800" b="1" dirty="0">
                <a:solidFill>
                  <a:schemeClr val="bg1"/>
                </a:solidFill>
              </a:rPr>
              <a:t>That “4” is automatically multiplied by 6 for a total of 24 contact hours</a:t>
            </a:r>
          </a:p>
          <a:p>
            <a:pPr lvl="0"/>
            <a:endParaRPr lang="en-US" sz="1100" b="1" dirty="0">
              <a:solidFill>
                <a:schemeClr val="bg1"/>
              </a:solidFill>
            </a:endParaRPr>
          </a:p>
          <a:p>
            <a:pPr lvl="0"/>
            <a:r>
              <a:rPr lang="en-US" sz="2800" b="1" dirty="0" smtClean="0">
                <a:solidFill>
                  <a:schemeClr val="bg1"/>
                </a:solidFill>
              </a:rPr>
              <a:t>Program </a:t>
            </a:r>
            <a:r>
              <a:rPr lang="en-US" sz="2800" b="1" dirty="0">
                <a:solidFill>
                  <a:schemeClr val="bg1"/>
                </a:solidFill>
              </a:rPr>
              <a:t>enters an “8” in that month for attendance</a:t>
            </a:r>
          </a:p>
          <a:p>
            <a:pPr lvl="0"/>
            <a:endParaRPr lang="en-US" sz="1100" b="1" dirty="0">
              <a:solidFill>
                <a:schemeClr val="bg1"/>
              </a:solidFill>
            </a:endParaRPr>
          </a:p>
          <a:p>
            <a:pPr lvl="0"/>
            <a:r>
              <a:rPr lang="en-US" sz="2800" b="1" dirty="0">
                <a:solidFill>
                  <a:schemeClr val="bg1"/>
                </a:solidFill>
              </a:rPr>
              <a:t>That “8” is automatically multiplied by 6 for a total of 48 contact hours</a:t>
            </a:r>
          </a:p>
          <a:p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059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5021" y="1837113"/>
            <a:ext cx="6585412" cy="4787554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4621877" y="2119746"/>
            <a:ext cx="3133898" cy="67333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646815" y="4849092"/>
            <a:ext cx="3133898" cy="67333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75998" y="513197"/>
            <a:ext cx="10018713" cy="1047404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7700" b="1" dirty="0">
                <a:solidFill>
                  <a:srgbClr val="002060"/>
                </a:solidFill>
              </a:rPr>
              <a:t>Fast Track Math GRASP Packets</a:t>
            </a:r>
          </a:p>
          <a:p>
            <a:r>
              <a:rPr lang="en-US" sz="4800" b="1" dirty="0">
                <a:solidFill>
                  <a:srgbClr val="002060"/>
                </a:solidFill>
              </a:rPr>
              <a:t>Instructional Offering</a:t>
            </a:r>
          </a:p>
        </p:txBody>
      </p:sp>
    </p:spTree>
    <p:extLst>
      <p:ext uri="{BB962C8B-B14F-4D97-AF65-F5344CB8AC3E}">
        <p14:creationId xmlns:p14="http://schemas.microsoft.com/office/powerpoint/2010/main" val="3840515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475998" y="513197"/>
            <a:ext cx="10018713" cy="1047404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7700" b="1" dirty="0">
                <a:solidFill>
                  <a:srgbClr val="002060"/>
                </a:solidFill>
              </a:rPr>
              <a:t>Fast Track Math GRASP Packets</a:t>
            </a:r>
          </a:p>
          <a:p>
            <a:r>
              <a:rPr lang="en-US" sz="4800" b="1" dirty="0">
                <a:solidFill>
                  <a:srgbClr val="002060"/>
                </a:solidFill>
              </a:rPr>
              <a:t>Instructional Offering</a:t>
            </a: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811" y="2967513"/>
            <a:ext cx="8853055" cy="295959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Oval 3"/>
          <p:cNvSpPr/>
          <p:nvPr/>
        </p:nvSpPr>
        <p:spPr>
          <a:xfrm>
            <a:off x="2975958" y="4110642"/>
            <a:ext cx="3133898" cy="67333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600838" y="1890293"/>
            <a:ext cx="57690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Funding Source must be </a:t>
            </a:r>
          </a:p>
          <a:p>
            <a:pPr algn="ctr"/>
            <a:r>
              <a:rPr lang="en-US" sz="3200" b="1" dirty="0">
                <a:solidFill>
                  <a:srgbClr val="FF0000"/>
                </a:solidFill>
              </a:rPr>
              <a:t>EPE Fast Track </a:t>
            </a:r>
          </a:p>
        </p:txBody>
      </p:sp>
    </p:spTree>
    <p:extLst>
      <p:ext uri="{BB962C8B-B14F-4D97-AF65-F5344CB8AC3E}">
        <p14:creationId xmlns:p14="http://schemas.microsoft.com/office/powerpoint/2010/main" val="36096973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475998" y="513197"/>
            <a:ext cx="10018713" cy="1047404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7700" b="1" dirty="0">
                <a:solidFill>
                  <a:srgbClr val="002060"/>
                </a:solidFill>
              </a:rPr>
              <a:t>Fast Track Math GRASP Packets</a:t>
            </a:r>
          </a:p>
          <a:p>
            <a:r>
              <a:rPr lang="en-US" sz="4800" b="1" dirty="0">
                <a:solidFill>
                  <a:srgbClr val="002060"/>
                </a:solidFill>
              </a:rPr>
              <a:t>Attendance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817" y="1704253"/>
            <a:ext cx="8470669" cy="44637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07065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1386" y="1777538"/>
            <a:ext cx="10018713" cy="3124201"/>
          </a:xfrm>
        </p:spPr>
        <p:txBody>
          <a:bodyPr anchor="t">
            <a:no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6 Hours of in-person tutoring per week</a:t>
            </a:r>
          </a:p>
          <a:p>
            <a:endParaRPr lang="en-US" sz="1600" b="1" dirty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Must be focused on the math skills represented in the packets</a:t>
            </a:r>
          </a:p>
          <a:p>
            <a:endParaRPr lang="en-US" sz="1600" b="1" dirty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Recorded as traditional classroom attendance in ASISTS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00689" y="74815"/>
            <a:ext cx="10018713" cy="1413163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Fast Track Math GRASP Packets</a:t>
            </a:r>
            <a:br>
              <a:rPr lang="en-US" sz="4800" b="1" dirty="0">
                <a:solidFill>
                  <a:schemeClr val="bg1"/>
                </a:solidFill>
              </a:rPr>
            </a:br>
            <a:r>
              <a:rPr lang="en-US" sz="4800" b="1" dirty="0">
                <a:solidFill>
                  <a:schemeClr val="bg1"/>
                </a:solidFill>
              </a:rPr>
              <a:t>Tutoring</a:t>
            </a:r>
          </a:p>
        </p:txBody>
      </p:sp>
    </p:spTree>
    <p:extLst>
      <p:ext uri="{BB962C8B-B14F-4D97-AF65-F5344CB8AC3E}">
        <p14:creationId xmlns:p14="http://schemas.microsoft.com/office/powerpoint/2010/main" val="31999382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3444" y="1677784"/>
            <a:ext cx="10018713" cy="3124201"/>
          </a:xfrm>
        </p:spPr>
        <p:txBody>
          <a:bodyPr anchor="t">
            <a:no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Can be enrolled in </a:t>
            </a:r>
            <a:r>
              <a:rPr lang="en-US" sz="3200" b="1" dirty="0" smtClean="0">
                <a:solidFill>
                  <a:srgbClr val="002060"/>
                </a:solidFill>
              </a:rPr>
              <a:t>either GRASP, SMART, or ESL </a:t>
            </a:r>
            <a:r>
              <a:rPr lang="en-US" sz="3200" b="1" u="sng" dirty="0">
                <a:solidFill>
                  <a:srgbClr val="C00000"/>
                </a:solidFill>
              </a:rPr>
              <a:t>AND</a:t>
            </a:r>
            <a:r>
              <a:rPr lang="en-US" sz="3200" b="1" dirty="0">
                <a:solidFill>
                  <a:srgbClr val="002060"/>
                </a:solidFill>
              </a:rPr>
              <a:t> Fast Track Math GRASP Program</a:t>
            </a:r>
          </a:p>
          <a:p>
            <a:endParaRPr lang="en-US" sz="14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5400" b="1" dirty="0">
                <a:solidFill>
                  <a:srgbClr val="C00000"/>
                </a:solidFill>
              </a:rPr>
              <a:t>However</a:t>
            </a:r>
          </a:p>
          <a:p>
            <a:pPr marL="0" indent="0" algn="ctr">
              <a:buNone/>
            </a:pPr>
            <a:endParaRPr lang="en-US" sz="1600" b="1" dirty="0">
              <a:solidFill>
                <a:srgbClr val="C00000"/>
              </a:solidFill>
            </a:endParaRPr>
          </a:p>
          <a:p>
            <a:r>
              <a:rPr lang="en-US" sz="3200" b="1" dirty="0">
                <a:solidFill>
                  <a:srgbClr val="002060"/>
                </a:solidFill>
              </a:rPr>
              <a:t>A </a:t>
            </a:r>
            <a:r>
              <a:rPr lang="en-US" sz="3200" b="1" dirty="0" smtClean="0">
                <a:solidFill>
                  <a:srgbClr val="002060"/>
                </a:solidFill>
              </a:rPr>
              <a:t>maximum </a:t>
            </a:r>
            <a:r>
              <a:rPr lang="en-US" sz="3200" b="1" u="sng" dirty="0" smtClean="0">
                <a:solidFill>
                  <a:srgbClr val="002060"/>
                </a:solidFill>
              </a:rPr>
              <a:t>COMBINED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</a:rPr>
              <a:t>total </a:t>
            </a:r>
            <a:r>
              <a:rPr lang="en-US" sz="3200" b="1" dirty="0">
                <a:solidFill>
                  <a:srgbClr val="002060"/>
                </a:solidFill>
              </a:rPr>
              <a:t>of 6 hours of tutoring per week </a:t>
            </a:r>
            <a:r>
              <a:rPr lang="en-US" sz="3200" b="1" dirty="0" smtClean="0">
                <a:solidFill>
                  <a:srgbClr val="002060"/>
                </a:solidFill>
              </a:rPr>
              <a:t>if </a:t>
            </a:r>
            <a:r>
              <a:rPr lang="en-US" sz="3200" b="1" dirty="0">
                <a:solidFill>
                  <a:srgbClr val="002060"/>
                </a:solidFill>
              </a:rPr>
              <a:t>enrolled in </a:t>
            </a:r>
            <a:r>
              <a:rPr lang="en-US" sz="3200" b="1" dirty="0" smtClean="0">
                <a:solidFill>
                  <a:srgbClr val="002060"/>
                </a:solidFill>
              </a:rPr>
              <a:t>GRASP, SMART, or ESL </a:t>
            </a:r>
            <a:r>
              <a:rPr lang="en-US" sz="3200" b="1" u="sng" dirty="0">
                <a:solidFill>
                  <a:srgbClr val="C00000"/>
                </a:solidFill>
              </a:rPr>
              <a:t>AND</a:t>
            </a:r>
            <a:r>
              <a:rPr lang="en-US" sz="3200" b="1" dirty="0">
                <a:solidFill>
                  <a:srgbClr val="002060"/>
                </a:solidFill>
              </a:rPr>
              <a:t> Fast Track Math GRASP Program</a:t>
            </a:r>
          </a:p>
          <a:p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00689" y="74815"/>
            <a:ext cx="10018713" cy="1413163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Fast Track Math GRASP Packets</a:t>
            </a:r>
            <a:br>
              <a:rPr lang="en-US" sz="4800" b="1" dirty="0">
                <a:solidFill>
                  <a:schemeClr val="bg1"/>
                </a:solidFill>
              </a:rPr>
            </a:br>
            <a:r>
              <a:rPr lang="en-US" sz="4800" b="1" dirty="0">
                <a:solidFill>
                  <a:schemeClr val="bg1"/>
                </a:solidFill>
              </a:rPr>
              <a:t>Tutoring</a:t>
            </a:r>
          </a:p>
        </p:txBody>
      </p:sp>
    </p:spTree>
    <p:extLst>
      <p:ext uri="{BB962C8B-B14F-4D97-AF65-F5344CB8AC3E}">
        <p14:creationId xmlns:p14="http://schemas.microsoft.com/office/powerpoint/2010/main" val="2489348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685800"/>
            <a:ext cx="10018713" cy="1752599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rgbClr val="002060"/>
                </a:solidFill>
              </a:rPr>
              <a:t>Repurposing of EPE State Aid</a:t>
            </a:r>
            <a:endParaRPr lang="en-US" sz="6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5503" y="2226424"/>
            <a:ext cx="10311450" cy="3124201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sz="2800" b="1" dirty="0"/>
              <a:t>$20 million in EPE State Aid that has been removed from the match to federal Workforce Innovation Opportunities Act (WIOA) funds now focused on 3 initiatives:</a:t>
            </a:r>
          </a:p>
          <a:p>
            <a:pPr lvl="0"/>
            <a:r>
              <a:rPr lang="en-US" sz="2800" b="1" dirty="0"/>
              <a:t>Fast Track High School Equivalency (HSE) preparation;</a:t>
            </a:r>
          </a:p>
          <a:p>
            <a:pPr lvl="0"/>
            <a:r>
              <a:rPr lang="en-US" sz="2800" b="1" dirty="0"/>
              <a:t>National External Diploma Program (NEDP) High School Equivalency programming;</a:t>
            </a:r>
          </a:p>
          <a:p>
            <a:pPr lvl="0"/>
            <a:r>
              <a:rPr lang="en-US" sz="2800" b="1" dirty="0"/>
              <a:t>NRS Level 1 </a:t>
            </a:r>
            <a:r>
              <a:rPr lang="en-US" sz="2800" b="1" u="sng" dirty="0"/>
              <a:t>ABE</a:t>
            </a:r>
            <a:r>
              <a:rPr lang="en-US" sz="2800" b="1" dirty="0"/>
              <a:t> students as determined on the TABE 11 &amp; 12 assessment. </a:t>
            </a:r>
          </a:p>
        </p:txBody>
      </p:sp>
    </p:spTree>
    <p:extLst>
      <p:ext uri="{BB962C8B-B14F-4D97-AF65-F5344CB8AC3E}">
        <p14:creationId xmlns:p14="http://schemas.microsoft.com/office/powerpoint/2010/main" val="15899932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492624" y="58188"/>
            <a:ext cx="10018713" cy="2481087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7700" b="1" dirty="0">
                <a:solidFill>
                  <a:srgbClr val="002060"/>
                </a:solidFill>
              </a:rPr>
              <a:t>Fast Track Math GRASP Packets</a:t>
            </a:r>
          </a:p>
          <a:p>
            <a:r>
              <a:rPr lang="en-US" sz="10900" b="1" dirty="0">
                <a:solidFill>
                  <a:srgbClr val="C00000"/>
                </a:solidFill>
              </a:rPr>
              <a:t>Instructional Offering for </a:t>
            </a:r>
            <a:endParaRPr lang="en-US" sz="10900" b="1" dirty="0" smtClean="0">
              <a:solidFill>
                <a:srgbClr val="C00000"/>
              </a:solidFill>
            </a:endParaRPr>
          </a:p>
          <a:p>
            <a:r>
              <a:rPr lang="en-US" sz="10900" b="1" dirty="0" smtClean="0">
                <a:solidFill>
                  <a:srgbClr val="C00000"/>
                </a:solidFill>
              </a:rPr>
              <a:t>Tutoring</a:t>
            </a:r>
            <a:endParaRPr lang="en-US" sz="10900" b="1" dirty="0">
              <a:solidFill>
                <a:srgbClr val="C00000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76" y="3682407"/>
            <a:ext cx="8853055" cy="295959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Oval 3"/>
          <p:cNvSpPr/>
          <p:nvPr/>
        </p:nvSpPr>
        <p:spPr>
          <a:xfrm>
            <a:off x="3516286" y="4825536"/>
            <a:ext cx="3133898" cy="67333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765668" y="2463871"/>
            <a:ext cx="57690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Funding Source must be </a:t>
            </a:r>
          </a:p>
          <a:p>
            <a:pPr algn="ctr"/>
            <a:r>
              <a:rPr lang="en-US" sz="3200" b="1" dirty="0">
                <a:solidFill>
                  <a:srgbClr val="FF0000"/>
                </a:solidFill>
              </a:rPr>
              <a:t>EPE Fast Track </a:t>
            </a:r>
          </a:p>
        </p:txBody>
      </p:sp>
    </p:spTree>
    <p:extLst>
      <p:ext uri="{BB962C8B-B14F-4D97-AF65-F5344CB8AC3E}">
        <p14:creationId xmlns:p14="http://schemas.microsoft.com/office/powerpoint/2010/main" val="26902647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475998" y="513197"/>
            <a:ext cx="10018713" cy="1047404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7700" b="1" dirty="0">
                <a:solidFill>
                  <a:srgbClr val="002060"/>
                </a:solidFill>
              </a:rPr>
              <a:t>Fast Track Math GRASP Program</a:t>
            </a:r>
          </a:p>
          <a:p>
            <a:r>
              <a:rPr lang="en-US" sz="4800" b="1" dirty="0">
                <a:solidFill>
                  <a:srgbClr val="002060"/>
                </a:solidFill>
              </a:rPr>
              <a:t>Tutoring Class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3898" y="1857894"/>
            <a:ext cx="6934980" cy="4635054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4754880" y="1945179"/>
            <a:ext cx="3133898" cy="67333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918405" y="4815841"/>
            <a:ext cx="3133898" cy="67333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2828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475998" y="513197"/>
            <a:ext cx="10018713" cy="1047404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7700" b="1" dirty="0">
                <a:solidFill>
                  <a:srgbClr val="002060"/>
                </a:solidFill>
              </a:rPr>
              <a:t>Fast Track Math GRASP Program</a:t>
            </a:r>
          </a:p>
          <a:p>
            <a:r>
              <a:rPr lang="en-US" sz="4800" b="1" dirty="0">
                <a:solidFill>
                  <a:srgbClr val="002060"/>
                </a:solidFill>
              </a:rPr>
              <a:t>Tutoring Attendance 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984" y="2620702"/>
            <a:ext cx="9493135" cy="2749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35701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8383" y="2149354"/>
            <a:ext cx="10333617" cy="4708646"/>
          </a:xfrm>
          <a:solidFill>
            <a:srgbClr val="002060"/>
          </a:solidFill>
        </p:spPr>
        <p:txBody>
          <a:bodyPr anchor="t"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Cannot repeat a packet once an Appendix 6 has been recorded in ASISTS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There are 16 packets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ASISTS tracks the packets over fiscal years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Packets were introduced in November 2018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All Appendix </a:t>
            </a:r>
            <a:r>
              <a:rPr lang="en-US" sz="2800" b="1" dirty="0" smtClean="0">
                <a:solidFill>
                  <a:schemeClr val="bg1"/>
                </a:solidFill>
              </a:rPr>
              <a:t>6 documents </a:t>
            </a:r>
            <a:r>
              <a:rPr lang="en-US" sz="2800" b="1" dirty="0">
                <a:solidFill>
                  <a:schemeClr val="bg1"/>
                </a:solidFill>
              </a:rPr>
              <a:t>are subject to audit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Must be audit ready and be provided upon request from the AEPP office, Accountability office or RAEN office</a:t>
            </a:r>
          </a:p>
          <a:p>
            <a:endParaRPr lang="en-US" sz="2800" b="1" dirty="0">
              <a:solidFill>
                <a:schemeClr val="bg1"/>
              </a:solidFill>
            </a:endParaRPr>
          </a:p>
          <a:p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00689" y="440574"/>
            <a:ext cx="10018713" cy="1047404"/>
          </a:xfrm>
        </p:spPr>
        <p:txBody>
          <a:bodyPr>
            <a:normAutofit fontScale="90000"/>
          </a:bodyPr>
          <a:lstStyle/>
          <a:p>
            <a:r>
              <a:rPr lang="en-US" sz="4800" b="1" dirty="0">
                <a:solidFill>
                  <a:srgbClr val="002060"/>
                </a:solidFill>
              </a:rPr>
              <a:t>Fast Track Math GRASP Packets</a:t>
            </a:r>
            <a:br>
              <a:rPr lang="en-US" sz="4800" b="1" dirty="0">
                <a:solidFill>
                  <a:srgbClr val="002060"/>
                </a:solidFill>
              </a:rPr>
            </a:br>
            <a:endParaRPr lang="en-US" sz="4800" b="1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62298" y="1379913"/>
            <a:ext cx="46301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>
                <a:solidFill>
                  <a:srgbClr val="C00000"/>
                </a:solidFill>
              </a:rPr>
              <a:t>Reminder: </a:t>
            </a:r>
          </a:p>
        </p:txBody>
      </p:sp>
    </p:spTree>
    <p:extLst>
      <p:ext uri="{BB962C8B-B14F-4D97-AF65-F5344CB8AC3E}">
        <p14:creationId xmlns:p14="http://schemas.microsoft.com/office/powerpoint/2010/main" val="8030410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8383" y="2149354"/>
            <a:ext cx="10333617" cy="4708646"/>
          </a:xfrm>
          <a:solidFill>
            <a:srgbClr val="002060"/>
          </a:solidFill>
        </p:spPr>
        <p:txBody>
          <a:bodyPr anchor="t">
            <a:no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Packets must remain as they are </a:t>
            </a:r>
            <a:r>
              <a:rPr lang="en-US" sz="3600" b="1" dirty="0" smtClean="0">
                <a:solidFill>
                  <a:schemeClr val="bg1"/>
                </a:solidFill>
              </a:rPr>
              <a:t>issued</a:t>
            </a:r>
          </a:p>
          <a:p>
            <a:endParaRPr lang="en-US" sz="36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Can be provided in print or </a:t>
            </a:r>
            <a:r>
              <a:rPr lang="en-US" sz="3600" b="1" dirty="0" smtClean="0">
                <a:solidFill>
                  <a:schemeClr val="bg1"/>
                </a:solidFill>
              </a:rPr>
              <a:t>electronically</a:t>
            </a:r>
          </a:p>
          <a:p>
            <a:endParaRPr lang="en-US" sz="3600" b="1" dirty="0">
              <a:solidFill>
                <a:schemeClr val="bg1"/>
              </a:solidFill>
            </a:endParaRPr>
          </a:p>
          <a:p>
            <a:r>
              <a:rPr lang="en-US" sz="3600" b="1" dirty="0">
                <a:solidFill>
                  <a:schemeClr val="bg1"/>
                </a:solidFill>
              </a:rPr>
              <a:t>Students can access the packets directly from CollectEdNY.org</a:t>
            </a:r>
          </a:p>
          <a:p>
            <a:endParaRPr lang="en-US" sz="3600" b="1" dirty="0">
              <a:solidFill>
                <a:schemeClr val="bg1"/>
              </a:solidFill>
            </a:endParaRPr>
          </a:p>
          <a:p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00689" y="440574"/>
            <a:ext cx="10018713" cy="1047404"/>
          </a:xfrm>
        </p:spPr>
        <p:txBody>
          <a:bodyPr>
            <a:normAutofit fontScale="90000"/>
          </a:bodyPr>
          <a:lstStyle/>
          <a:p>
            <a:r>
              <a:rPr lang="en-US" sz="4800" b="1" dirty="0">
                <a:solidFill>
                  <a:srgbClr val="002060"/>
                </a:solidFill>
              </a:rPr>
              <a:t>Fast Track Math GRASP Packets</a:t>
            </a:r>
            <a:br>
              <a:rPr lang="en-US" sz="4800" b="1" dirty="0">
                <a:solidFill>
                  <a:srgbClr val="002060"/>
                </a:solidFill>
              </a:rPr>
            </a:br>
            <a:endParaRPr lang="en-US" sz="4800" b="1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62298" y="1379913"/>
            <a:ext cx="46301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>
                <a:solidFill>
                  <a:srgbClr val="C00000"/>
                </a:solidFill>
              </a:rPr>
              <a:t>Reminder: </a:t>
            </a:r>
          </a:p>
        </p:txBody>
      </p:sp>
    </p:spTree>
    <p:extLst>
      <p:ext uri="{BB962C8B-B14F-4D97-AF65-F5344CB8AC3E}">
        <p14:creationId xmlns:p14="http://schemas.microsoft.com/office/powerpoint/2010/main" val="12624972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8383" y="2149354"/>
            <a:ext cx="10333617" cy="4708646"/>
          </a:xfrm>
          <a:solidFill>
            <a:srgbClr val="002060"/>
          </a:solidFill>
        </p:spPr>
        <p:txBody>
          <a:bodyPr anchor="t">
            <a:no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Teachers </a:t>
            </a:r>
            <a:r>
              <a:rPr lang="en-US" sz="3200" b="1" dirty="0">
                <a:solidFill>
                  <a:schemeClr val="bg1"/>
                </a:solidFill>
              </a:rPr>
              <a:t>may choose to use lessons from the packets in the classroom </a:t>
            </a:r>
          </a:p>
          <a:p>
            <a:pPr lvl="1"/>
            <a:r>
              <a:rPr lang="en-US" sz="3200" b="1" dirty="0">
                <a:solidFill>
                  <a:schemeClr val="bg1"/>
                </a:solidFill>
              </a:rPr>
              <a:t>In those cases, the packets </a:t>
            </a:r>
            <a:r>
              <a:rPr lang="en-US" sz="3200" b="1" u="sng" dirty="0">
                <a:solidFill>
                  <a:schemeClr val="bg1"/>
                </a:solidFill>
              </a:rPr>
              <a:t>cannot</a:t>
            </a:r>
            <a:r>
              <a:rPr lang="en-US" sz="3200" b="1" dirty="0">
                <a:solidFill>
                  <a:schemeClr val="bg1"/>
                </a:solidFill>
              </a:rPr>
              <a:t> subsequently be assigned to those students 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/>
            <a:endParaRPr lang="en-US" sz="2400" b="1" dirty="0">
              <a:solidFill>
                <a:schemeClr val="bg1"/>
              </a:solidFill>
            </a:endParaRPr>
          </a:p>
          <a:p>
            <a:r>
              <a:rPr lang="en-US" sz="3200" b="1" dirty="0" smtClean="0">
                <a:solidFill>
                  <a:schemeClr val="bg1"/>
                </a:solidFill>
              </a:rPr>
              <a:t>Teachers may choose to design classroom lessons that mirror the skills in each packet but do not duplicate the lesson directly from the packet</a:t>
            </a:r>
            <a:endParaRPr lang="en-US" sz="3200" b="1" dirty="0">
              <a:solidFill>
                <a:schemeClr val="bg1"/>
              </a:solidFill>
            </a:endParaRPr>
          </a:p>
          <a:p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00689" y="440574"/>
            <a:ext cx="10018713" cy="1047404"/>
          </a:xfrm>
        </p:spPr>
        <p:txBody>
          <a:bodyPr>
            <a:normAutofit fontScale="90000"/>
          </a:bodyPr>
          <a:lstStyle/>
          <a:p>
            <a:r>
              <a:rPr lang="en-US" sz="4800" b="1" dirty="0">
                <a:solidFill>
                  <a:srgbClr val="002060"/>
                </a:solidFill>
              </a:rPr>
              <a:t>Fast Track Math GRASP Packets</a:t>
            </a:r>
            <a:br>
              <a:rPr lang="en-US" sz="4800" b="1" dirty="0">
                <a:solidFill>
                  <a:srgbClr val="002060"/>
                </a:solidFill>
              </a:rPr>
            </a:br>
            <a:endParaRPr lang="en-US" sz="4800" b="1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62298" y="1379913"/>
            <a:ext cx="46301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>
                <a:solidFill>
                  <a:srgbClr val="C00000"/>
                </a:solidFill>
              </a:rPr>
              <a:t>Reminder: </a:t>
            </a:r>
          </a:p>
        </p:txBody>
      </p:sp>
    </p:spTree>
    <p:extLst>
      <p:ext uri="{BB962C8B-B14F-4D97-AF65-F5344CB8AC3E}">
        <p14:creationId xmlns:p14="http://schemas.microsoft.com/office/powerpoint/2010/main" val="29413771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solidFill>
                  <a:srgbClr val="002060"/>
                </a:solidFill>
              </a:rPr>
              <a:t>QUESTIONS? </a:t>
            </a:r>
            <a:endParaRPr lang="en-US" sz="8000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587" y="2438399"/>
            <a:ext cx="5852160" cy="390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824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0813" y="211975"/>
            <a:ext cx="10018713" cy="1752599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rgbClr val="002060"/>
                </a:solidFill>
              </a:rPr>
              <a:t>Accountability for Fast Track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2055" y="2238894"/>
            <a:ext cx="4607188" cy="3962400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n-US" sz="4000" b="1" dirty="0"/>
              <a:t>National </a:t>
            </a:r>
          </a:p>
          <a:p>
            <a:pPr algn="ctr"/>
            <a:r>
              <a:rPr lang="en-US" sz="4000" b="1" dirty="0"/>
              <a:t>Reporting System</a:t>
            </a:r>
          </a:p>
          <a:p>
            <a:pPr algn="ctr"/>
            <a:endParaRPr lang="en-US" b="1" dirty="0"/>
          </a:p>
          <a:p>
            <a:pPr algn="ctr"/>
            <a:r>
              <a:rPr lang="en-US" sz="4800" b="1" dirty="0"/>
              <a:t>NRS</a:t>
            </a:r>
          </a:p>
          <a:p>
            <a:pPr algn="ctr"/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106109" y="2238894"/>
            <a:ext cx="4622537" cy="3962400"/>
          </a:xfrm>
          <a:solidFill>
            <a:srgbClr val="0070C0"/>
          </a:solidFill>
        </p:spPr>
        <p:txBody>
          <a:bodyPr/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New York’s 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Reporting System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sz="4800" b="1" dirty="0">
                <a:solidFill>
                  <a:schemeClr val="bg1"/>
                </a:solidFill>
              </a:rPr>
              <a:t>NYRS</a:t>
            </a:r>
          </a:p>
          <a:p>
            <a:pPr algn="ctr"/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290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2872" y="3379124"/>
            <a:ext cx="3549121" cy="13716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Fast Track High School Equivalency (HSE) Preparation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708294" cy="5105401"/>
          </a:xfrm>
          <a:solidFill>
            <a:srgbClr val="0070C0"/>
          </a:solidFill>
        </p:spPr>
        <p:txBody>
          <a:bodyPr anchor="t">
            <a:normAutofit/>
          </a:bodyPr>
          <a:lstStyle/>
          <a:p>
            <a:pPr lvl="0"/>
            <a:r>
              <a:rPr lang="en-US" sz="3200" b="1" dirty="0">
                <a:solidFill>
                  <a:srgbClr val="FFFF00"/>
                </a:solidFill>
              </a:rPr>
              <a:t>Fast Track Math GRASP packets </a:t>
            </a:r>
          </a:p>
          <a:p>
            <a:pPr lvl="0"/>
            <a:r>
              <a:rPr lang="en-US" sz="3200" b="1" dirty="0">
                <a:solidFill>
                  <a:schemeClr val="bg1"/>
                </a:solidFill>
              </a:rPr>
              <a:t>Six (6) hour intense instruction sessions </a:t>
            </a:r>
          </a:p>
          <a:p>
            <a:pPr lvl="0"/>
            <a:r>
              <a:rPr lang="en-US" sz="3200" b="1" dirty="0">
                <a:solidFill>
                  <a:schemeClr val="bg1"/>
                </a:solidFill>
              </a:rPr>
              <a:t>Two x Two sessions  focus on 2 subtest topics</a:t>
            </a:r>
          </a:p>
          <a:p>
            <a:pPr lvl="0"/>
            <a:r>
              <a:rPr lang="en-US" sz="3200" b="1" dirty="0">
                <a:solidFill>
                  <a:schemeClr val="bg1"/>
                </a:solidFill>
              </a:rPr>
              <a:t>Test taking skills and strategies</a:t>
            </a:r>
          </a:p>
          <a:p>
            <a:pPr lvl="0"/>
            <a:r>
              <a:rPr lang="en-US" sz="3200" b="1" dirty="0">
                <a:solidFill>
                  <a:schemeClr val="bg1"/>
                </a:solidFill>
              </a:rPr>
              <a:t>Computer based testing skills and strategies</a:t>
            </a:r>
          </a:p>
        </p:txBody>
      </p:sp>
    </p:spTree>
    <p:extLst>
      <p:ext uri="{BB962C8B-B14F-4D97-AF65-F5344CB8AC3E}">
        <p14:creationId xmlns:p14="http://schemas.microsoft.com/office/powerpoint/2010/main" val="1248982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8800" b="1" dirty="0">
                <a:solidFill>
                  <a:srgbClr val="FF0000"/>
                </a:solidFill>
              </a:rPr>
              <a:t>Fast Track Math GRASP Packets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642253" y="4953000"/>
            <a:ext cx="10018713" cy="838200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>
                <a:solidFill>
                  <a:srgbClr val="0070C0"/>
                </a:solidFill>
              </a:rPr>
              <a:t>Fast Track Funding </a:t>
            </a:r>
          </a:p>
        </p:txBody>
      </p:sp>
    </p:spTree>
    <p:extLst>
      <p:ext uri="{BB962C8B-B14F-4D97-AF65-F5344CB8AC3E}">
        <p14:creationId xmlns:p14="http://schemas.microsoft.com/office/powerpoint/2010/main" val="3049482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97" y="0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02060"/>
                </a:solidFill>
              </a:rPr>
              <a:t>Fast Track Math GRASP Packets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7190" y="1694410"/>
            <a:ext cx="10018713" cy="3124201"/>
          </a:xfrm>
        </p:spPr>
        <p:txBody>
          <a:bodyPr anchor="t">
            <a:no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The only option for Fast Track that </a:t>
            </a:r>
            <a:r>
              <a:rPr lang="en-US" sz="2800" b="1" dirty="0" smtClean="0">
                <a:solidFill>
                  <a:srgbClr val="002060"/>
                </a:solidFill>
              </a:rPr>
              <a:t>was designed to </a:t>
            </a:r>
            <a:r>
              <a:rPr lang="en-US" sz="2800" b="1" dirty="0">
                <a:solidFill>
                  <a:srgbClr val="002060"/>
                </a:solidFill>
              </a:rPr>
              <a:t>be Distance Education</a:t>
            </a:r>
          </a:p>
          <a:p>
            <a:endParaRPr lang="en-US" sz="1000" b="1" dirty="0">
              <a:solidFill>
                <a:srgbClr val="002060"/>
              </a:solidFill>
            </a:endParaRPr>
          </a:p>
          <a:p>
            <a:r>
              <a:rPr lang="en-US" sz="2800" b="1" dirty="0">
                <a:solidFill>
                  <a:srgbClr val="002060"/>
                </a:solidFill>
              </a:rPr>
              <a:t>Sixteen (16) packets are available to assign to individual students</a:t>
            </a:r>
          </a:p>
          <a:p>
            <a:endParaRPr lang="en-US" sz="1000" b="1" dirty="0">
              <a:solidFill>
                <a:srgbClr val="002060"/>
              </a:solidFill>
            </a:endParaRPr>
          </a:p>
          <a:p>
            <a:r>
              <a:rPr lang="en-US" sz="2800" b="1" dirty="0">
                <a:solidFill>
                  <a:srgbClr val="002060"/>
                </a:solidFill>
              </a:rPr>
              <a:t>Credit is achieved when the teacher ascertains the student has mastered the skills in the packet</a:t>
            </a:r>
          </a:p>
          <a:p>
            <a:endParaRPr lang="en-US" sz="1000" b="1" dirty="0">
              <a:solidFill>
                <a:srgbClr val="002060"/>
              </a:solidFill>
            </a:endParaRPr>
          </a:p>
          <a:p>
            <a:r>
              <a:rPr lang="en-US" sz="2800" b="1" dirty="0">
                <a:solidFill>
                  <a:srgbClr val="002060"/>
                </a:solidFill>
              </a:rPr>
              <a:t>Packets cannot be repeated, once a packet is recorded as complete, it cannot be use again </a:t>
            </a:r>
          </a:p>
          <a:p>
            <a:endParaRPr 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818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9126" y="11410"/>
            <a:ext cx="10018713" cy="937952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02060"/>
                </a:solidFill>
              </a:rPr>
              <a:t>Fast Track Math GRASP Packets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53429"/>
            <a:ext cx="12192000" cy="202648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1648" y="2743200"/>
            <a:ext cx="8086725" cy="41148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1005840" y="4447309"/>
            <a:ext cx="1363287" cy="73152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451648" y="4264429"/>
            <a:ext cx="3176068" cy="54864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86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09949" y="881149"/>
            <a:ext cx="7863840" cy="5976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9126" y="11410"/>
            <a:ext cx="10018713" cy="937952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02060"/>
                </a:solidFill>
              </a:rPr>
              <a:t>Fast Track Math GRASP Packets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018" y="1039091"/>
            <a:ext cx="7429500" cy="5658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768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7173" y="5579164"/>
            <a:ext cx="10018711" cy="566738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New York’s Reporting System (NYRS)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27173" y="6189065"/>
            <a:ext cx="10018711" cy="493712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rgbClr val="002060"/>
                </a:solidFill>
              </a:rPr>
              <a:t>Fast Track Students Only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9419" y="390698"/>
            <a:ext cx="10537767" cy="452431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No NRS requirement that students must attend 12 hours;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1200" b="1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No valid pre or post-test requirement;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1200" b="1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No Measurable Skill Gain calculated;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1200" b="1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All participants must be tested with the HSE readiness assessment;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1200" b="1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No employment follow-up for students/test takers; and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1200" b="1" dirty="0">
              <a:solidFill>
                <a:srgbClr val="002060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No requirement for HSE diploma recipients to have employment or postsecondary training within the first year after ext. </a:t>
            </a:r>
          </a:p>
        </p:txBody>
      </p:sp>
    </p:spTree>
    <p:extLst>
      <p:ext uri="{BB962C8B-B14F-4D97-AF65-F5344CB8AC3E}">
        <p14:creationId xmlns:p14="http://schemas.microsoft.com/office/powerpoint/2010/main" val="24845038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224</TotalTime>
  <Words>827</Words>
  <Application>Microsoft Office PowerPoint</Application>
  <PresentationFormat>Widescreen</PresentationFormat>
  <Paragraphs>129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Corbel</vt:lpstr>
      <vt:lpstr>Parallax</vt:lpstr>
      <vt:lpstr>Fast Track Funding  &amp;  Programming</vt:lpstr>
      <vt:lpstr>Repurposing of EPE State Aid</vt:lpstr>
      <vt:lpstr>Accountability for Fast Track</vt:lpstr>
      <vt:lpstr>Fast Track High School Equivalency (HSE) Preparation</vt:lpstr>
      <vt:lpstr>Fast Track Math GRASP Packets </vt:lpstr>
      <vt:lpstr>Fast Track Math GRASP Packets</vt:lpstr>
      <vt:lpstr>Fast Track Math GRASP Packets</vt:lpstr>
      <vt:lpstr>Fast Track Math GRASP Packets</vt:lpstr>
      <vt:lpstr>New York’s Reporting System (NYRS)</vt:lpstr>
      <vt:lpstr>Fast Track Math GRASP Packets</vt:lpstr>
      <vt:lpstr>Fast Track Math GRASP Packets</vt:lpstr>
      <vt:lpstr>Fast Track Math GRASP Packets</vt:lpstr>
      <vt:lpstr>Fast Track Math GRASP Packets</vt:lpstr>
      <vt:lpstr>Fast Track Math GRASP Packets</vt:lpstr>
      <vt:lpstr>PowerPoint Presentation</vt:lpstr>
      <vt:lpstr>PowerPoint Presentation</vt:lpstr>
      <vt:lpstr>PowerPoint Presentation</vt:lpstr>
      <vt:lpstr>Fast Track Math GRASP Packets Tutoring</vt:lpstr>
      <vt:lpstr>Fast Track Math GRASP Packets Tutoring</vt:lpstr>
      <vt:lpstr>PowerPoint Presentation</vt:lpstr>
      <vt:lpstr>PowerPoint Presentation</vt:lpstr>
      <vt:lpstr>PowerPoint Presentation</vt:lpstr>
      <vt:lpstr>Fast Track Math GRASP Packets </vt:lpstr>
      <vt:lpstr>Fast Track Math GRASP Packets </vt:lpstr>
      <vt:lpstr>Fast Track Math GRASP Packets </vt:lpstr>
      <vt:lpstr>QUESTIONS?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Fast Track Funding  &amp;  Programming</dc:title>
  <dc:creator>Rosemary Matt</dc:creator>
  <cp:lastModifiedBy>Rosemary Matt</cp:lastModifiedBy>
  <cp:revision>45</cp:revision>
  <cp:lastPrinted>2021-09-15T16:59:08Z</cp:lastPrinted>
  <dcterms:created xsi:type="dcterms:W3CDTF">2021-09-11T13:52:15Z</dcterms:created>
  <dcterms:modified xsi:type="dcterms:W3CDTF">2021-09-24T11:15:36Z</dcterms:modified>
</cp:coreProperties>
</file>